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92" r:id="rId5"/>
    <p:sldId id="275" r:id="rId6"/>
    <p:sldId id="296" r:id="rId7"/>
    <p:sldId id="323" r:id="rId8"/>
    <p:sldId id="315" r:id="rId9"/>
    <p:sldId id="316" r:id="rId10"/>
    <p:sldId id="318" r:id="rId11"/>
    <p:sldId id="319" r:id="rId12"/>
    <p:sldId id="301" r:id="rId13"/>
    <p:sldId id="325" r:id="rId14"/>
    <p:sldId id="304" r:id="rId15"/>
    <p:sldId id="284" r:id="rId16"/>
    <p:sldId id="322" r:id="rId17"/>
    <p:sldId id="303" r:id="rId18"/>
    <p:sldId id="289" r:id="rId19"/>
    <p:sldId id="30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E9F7"/>
    <a:srgbClr val="A8C7EA"/>
    <a:srgbClr val="446992"/>
    <a:srgbClr val="AEC2D8"/>
    <a:srgbClr val="98432A"/>
    <a:srgbClr val="D84400"/>
    <a:srgbClr val="44678D"/>
    <a:srgbClr val="263E5A"/>
    <a:srgbClr val="D6E0EB"/>
    <a:srgbClr val="728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8BD6F4-26FD-0526-AF7A-53502FE624AF}" v="243" dt="2024-10-15T09:32:02.833"/>
    <p1510:client id="{2D79AA1F-1F14-1711-08CB-B6EA2600AF91}" v="144" dt="2024-10-15T18:34:09.064"/>
    <p1510:client id="{60F15E65-5597-ECCB-B6BF-E99F397F2C10}" v="13" dt="2024-10-15T18:37:24.320"/>
    <p1510:client id="{9E4698A1-0EC9-A2F1-D816-7B6AC653B218}" v="7" dt="2024-10-15T14:04:17.303"/>
    <p1510:client id="{D9810457-B947-5ABA-75C4-14862FED9440}" v="24" dt="2024-10-15T20:29:02.392"/>
    <p1510:client id="{E3C2009E-2D66-4943-BC3C-4A3CD49111F2}" v="1987" dt="2024-10-16T00:17:19.342"/>
    <p1510:client id="{F458FB20-0C55-30A3-895A-0DDB35843ECD}" v="22" dt="2024-10-15T22:01:34.3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1536"/>
        <p:guide pos="3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7BBB5-E4B8-FFD2-00A1-2B1D1495D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50E08D-07A5-861D-9529-B47B943884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5844B4-54FF-4073-C5FA-F18F49508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F548A-123C-E8A9-A2FD-3598A49823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16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3383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D7852-258C-2AF5-F7CD-4AE65C0FA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326234-976D-8564-79ED-CD87C1CC30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D682A6-B444-A6C6-856C-6BF92F2D9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608E8-5B88-6A07-4FCA-23713C4E35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624042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E9745-70DF-9B8A-0F92-C6C8C690A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CE2BD8-E036-399C-FD97-51EA964A3B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2D5FC-942F-BB0A-1B07-6847C5123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5B1CD-E3D2-708E-3488-B005890903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627783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B6030-A271-40B6-8C8B-4A58F746B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83BBD3-60E1-5E2C-B349-260CDAEAE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47A06F-2D0C-863C-30F6-4DB0884C0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CFD64-ED4D-268A-511A-A04EB59FA8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11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459489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12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484497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F3159-94EB-4F6B-8273-09F1A6B019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12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318E4-2A74-CA12-D52D-4FB6A4B88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E4C200-9406-96E5-C0C1-6F09BCF7D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92E3C-1F31-3A5C-3CAB-9D1CAF089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01557-D37C-9111-5F50-A9276FFFBB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14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266450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15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3221654" y="1825323"/>
            <a:ext cx="2314873" cy="264461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Freeform: Shape 6">
            <a:extLst>
              <a:ext uri="{FF2B5EF4-FFF2-40B4-BE49-F238E27FC236}">
                <a16:creationId xmlns:a16="http://schemas.microsoft.com/office/drawing/2014/main" id="{E566B0F2-B917-8E8F-443B-5186CB50DCC8}"/>
              </a:ext>
            </a:extLst>
          </p:cNvPr>
          <p:cNvSpPr/>
          <p:nvPr userDrawn="1"/>
        </p:nvSpPr>
        <p:spPr>
          <a:xfrm>
            <a:off x="6315074" y="1825323"/>
            <a:ext cx="2314873" cy="264461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81738" y="4527723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72595" y="5118889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378374" y="4612490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469231" y="5203656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81063" y="4612490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71920" y="5203656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1691173" y="1825323"/>
            <a:ext cx="2314873" cy="2629779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4738229" y="1800607"/>
            <a:ext cx="2314873" cy="2629779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7785284" y="1797775"/>
            <a:ext cx="2314873" cy="2629779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451813" y="484286"/>
            <a:ext cx="1472058" cy="172710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462149" y="4832897"/>
            <a:ext cx="1472056" cy="172710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-9816" y="3660135"/>
            <a:ext cx="903627" cy="1172762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041867" y="2154363"/>
            <a:ext cx="1840169" cy="2092153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6EDD8-14E1-7C2A-507D-D3840CAF3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092A50-5101-73C1-37B8-58A262144E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2BE16-B63C-1CA2-C2E6-F30F92705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18017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-123824" y="2860787"/>
            <a:ext cx="2484854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solidFill>
            <a:srgbClr val="A8C7EA">
              <a:alpha val="5098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>
            <a:solidFill>
              <a:schemeClr val="accent3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10074543" y="6194425"/>
            <a:ext cx="516184" cy="60561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9259093" y="6194425"/>
            <a:ext cx="358500" cy="41013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25000"/>
              <a:lumOff val="75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6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>
            <a:solidFill>
              <a:schemeClr val="accent3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4EF2B60-C1BA-BE6B-30A3-27BE6CA22B56}"/>
              </a:ext>
            </a:extLst>
          </p:cNvPr>
          <p:cNvSpPr/>
          <p:nvPr userDrawn="1"/>
        </p:nvSpPr>
        <p:spPr>
          <a:xfrm>
            <a:off x="9041207" y="3944456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3479675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4976553" y="413326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25000"/>
              <a:lumOff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6985203" y="384142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5937857" y="2198347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6985203" y="3983367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8013205" y="2198346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83758" y="964273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</a:t>
            </a:r>
            <a:r>
              <a:rPr lang="zh-CN" altLang="en-US"/>
              <a:t> </a:t>
            </a:r>
            <a:r>
              <a:rPr lang="en-US" altLang="zh-CN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31680" y="2732757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19382" y="2714827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3862668" y="2178891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4919764" y="3944456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32338" y="4519302"/>
            <a:ext cx="1725379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26EF096-707B-3078-F784-724C83E8291E}"/>
              </a:ext>
            </a:extLst>
          </p:cNvPr>
          <p:cNvSpPr/>
          <p:nvPr userDrawn="1"/>
        </p:nvSpPr>
        <p:spPr>
          <a:xfrm>
            <a:off x="9041207" y="41186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CC9527F-7792-A951-953C-782100241F63}"/>
              </a:ext>
            </a:extLst>
          </p:cNvPr>
          <p:cNvSpPr/>
          <p:nvPr userDrawn="1"/>
        </p:nvSpPr>
        <p:spPr>
          <a:xfrm>
            <a:off x="10067142" y="218058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/>
              <a:t>Click to edit </a:t>
            </a:r>
            <a:r>
              <a:rPr lang="en-US" altLang="zh-CN"/>
              <a:t>Text</a:t>
            </a:r>
            <a:r>
              <a:rPr lang="zh-CN" altLang="en-US"/>
              <a:t> </a:t>
            </a:r>
            <a:r>
              <a:rPr lang="en-US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9" r:id="rId14"/>
    <p:sldLayoutId id="2147483663" r:id="rId15"/>
    <p:sldLayoutId id="2147483664" r:id="rId16"/>
    <p:sldLayoutId id="2147483665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teejmahal20/airline-passenger-satisfacti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59" y="1229657"/>
            <a:ext cx="6211615" cy="2057441"/>
          </a:xfrm>
        </p:spPr>
        <p:txBody>
          <a:bodyPr/>
          <a:lstStyle/>
          <a:p>
            <a:r>
              <a:rPr lang="en-US" dirty="0"/>
              <a:t>Data Discovery with SQL: </a:t>
            </a:r>
            <a:br>
              <a:rPr lang="en-US" dirty="0"/>
            </a:br>
            <a:r>
              <a:rPr lang="en-US" dirty="0"/>
              <a:t>From Queries to Clarity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53463" y="3936113"/>
            <a:ext cx="3813271" cy="1279694"/>
          </a:xfrm>
        </p:spPr>
        <p:txBody>
          <a:bodyPr/>
          <a:lstStyle/>
          <a:p>
            <a:r>
              <a:rPr lang="en-US" dirty="0"/>
              <a:t>Josselyn </a:t>
            </a:r>
            <a:r>
              <a:rPr lang="en-US" dirty="0" err="1"/>
              <a:t>Ngonde-joana</a:t>
            </a:r>
            <a:endParaRPr lang="en-US" dirty="0"/>
          </a:p>
          <a:p>
            <a:r>
              <a:rPr lang="en-US" dirty="0" err="1"/>
              <a:t>Naïm</a:t>
            </a:r>
            <a:r>
              <a:rPr lang="en-US" dirty="0"/>
              <a:t> </a:t>
            </a:r>
            <a:r>
              <a:rPr lang="en-US" dirty="0" err="1"/>
              <a:t>Mokrane</a:t>
            </a:r>
            <a:endParaRPr lang="en-US" dirty="0"/>
          </a:p>
          <a:p>
            <a:r>
              <a:rPr lang="en-US" dirty="0"/>
              <a:t>Héctor C</a:t>
            </a:r>
            <a:r>
              <a:rPr lang="es-MX" dirty="0" err="1"/>
              <a:t>órdova</a:t>
            </a:r>
            <a:endParaRPr lang="en-US" dirty="0"/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14029" r="14029"/>
          <a:stretch/>
        </p:blipFill>
        <p:spPr>
          <a:xfrm>
            <a:off x="6900537" y="1062509"/>
            <a:ext cx="4050877" cy="4658525"/>
          </a:xfrm>
        </p:spPr>
      </p:pic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04045" y="4665062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24A24-C631-D924-A876-E057EE97F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4FAC6-42B2-5E6C-117E-634F44D50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295720"/>
            <a:ext cx="10515600" cy="606425"/>
          </a:xfrm>
        </p:spPr>
        <p:txBody>
          <a:bodyPr/>
          <a:lstStyle/>
          <a:p>
            <a:pPr algn="ctr"/>
            <a:r>
              <a:rPr lang="en-US" sz="3600"/>
              <a:t>Recommendations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6934B5-38BA-4947-2FDC-2392D2AFA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1D937A-653D-F05A-0CD4-84BF2AB076E7}"/>
              </a:ext>
            </a:extLst>
          </p:cNvPr>
          <p:cNvGrpSpPr/>
          <p:nvPr/>
        </p:nvGrpSpPr>
        <p:grpSpPr>
          <a:xfrm>
            <a:off x="663221" y="1265495"/>
            <a:ext cx="10865558" cy="2119054"/>
            <a:chOff x="1451608" y="1325879"/>
            <a:chExt cx="7265178" cy="211905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EF9547-741C-51F6-1340-B6BDE7CF65A2}"/>
                </a:ext>
              </a:extLst>
            </p:cNvPr>
            <p:cNvSpPr/>
            <p:nvPr/>
          </p:nvSpPr>
          <p:spPr>
            <a:xfrm>
              <a:off x="1451609" y="1325879"/>
              <a:ext cx="7265177" cy="1040131"/>
            </a:xfrm>
            <a:prstGeom prst="rect">
              <a:avLst/>
            </a:prstGeom>
            <a:noFill/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2" algn="ctr"/>
              <a:r>
                <a:rPr lang="en-US">
                  <a:solidFill>
                    <a:schemeClr val="tx1"/>
                  </a:solidFill>
                  <a:ea typeface="+mn-lt"/>
                  <a:cs typeface="+mn-lt"/>
                </a:rPr>
                <a:t>1. Implement Incentives for Renewable Energy Adoption</a:t>
              </a:r>
              <a:endParaRPr lang="de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88302C-9B6E-D736-45B7-39948F9216A6}"/>
                </a:ext>
              </a:extLst>
            </p:cNvPr>
            <p:cNvSpPr/>
            <p:nvPr/>
          </p:nvSpPr>
          <p:spPr>
            <a:xfrm>
              <a:off x="1451609" y="2422888"/>
              <a:ext cx="1842871" cy="1022045"/>
            </a:xfrm>
            <a:prstGeom prst="rect">
              <a:avLst/>
            </a:pr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        German Government</a:t>
              </a:r>
              <a:endParaRPr lang="de-DE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D5BBE32-38A2-3529-3A6E-A806AF77FD3C}"/>
                </a:ext>
              </a:extLst>
            </p:cNvPr>
            <p:cNvSpPr/>
            <p:nvPr/>
          </p:nvSpPr>
          <p:spPr>
            <a:xfrm>
              <a:off x="3381670" y="2422888"/>
              <a:ext cx="5335115" cy="1022045"/>
            </a:xfrm>
            <a:prstGeom prst="rect">
              <a:avLst/>
            </a:prstGeom>
            <a:noFill/>
            <a:ln w="19050"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80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8" name="Graphic 17" descr="Office worker female with solid fill">
              <a:extLst>
                <a:ext uri="{FF2B5EF4-FFF2-40B4-BE49-F238E27FC236}">
                  <a16:creationId xmlns:a16="http://schemas.microsoft.com/office/drawing/2014/main" id="{77D1EF5E-6E64-1933-E8F6-3361E05E9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51608" y="2641927"/>
              <a:ext cx="485387" cy="546571"/>
            </a:xfrm>
            <a:prstGeom prst="rect">
              <a:avLst/>
            </a:prstGeom>
          </p:spPr>
        </p:pic>
        <p:pic>
          <p:nvPicPr>
            <p:cNvPr id="19" name="Graphic 18" descr="Head with gears with solid fill">
              <a:extLst>
                <a:ext uri="{FF2B5EF4-FFF2-40B4-BE49-F238E27FC236}">
                  <a16:creationId xmlns:a16="http://schemas.microsoft.com/office/drawing/2014/main" id="{9892160E-5B57-5705-EE92-5327F1891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80010" y="1547973"/>
              <a:ext cx="428939" cy="61566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65E5EC0-80CD-D95F-CE03-110ECA985C04}"/>
              </a:ext>
            </a:extLst>
          </p:cNvPr>
          <p:cNvGrpSpPr/>
          <p:nvPr/>
        </p:nvGrpSpPr>
        <p:grpSpPr>
          <a:xfrm>
            <a:off x="621695" y="3852931"/>
            <a:ext cx="10948610" cy="1975866"/>
            <a:chOff x="1451609" y="1325879"/>
            <a:chExt cx="7265177" cy="230096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12E2623-740B-3E78-7DE6-26ECB2214B76}"/>
                </a:ext>
              </a:extLst>
            </p:cNvPr>
            <p:cNvSpPr/>
            <p:nvPr/>
          </p:nvSpPr>
          <p:spPr>
            <a:xfrm>
              <a:off x="1451609" y="1325879"/>
              <a:ext cx="7265177" cy="1040131"/>
            </a:xfrm>
            <a:prstGeom prst="rect">
              <a:avLst/>
            </a:prstGeom>
            <a:noFill/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 algn="ctr"/>
              <a:r>
                <a:rPr lang="en-US">
                  <a:solidFill>
                    <a:schemeClr val="tx1"/>
                  </a:solidFill>
                </a:rPr>
                <a:t>2. Share Best Practices in Recycling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14AAE9E-EFD8-DF12-201B-C367F0079954}"/>
                </a:ext>
              </a:extLst>
            </p:cNvPr>
            <p:cNvSpPr/>
            <p:nvPr/>
          </p:nvSpPr>
          <p:spPr>
            <a:xfrm>
              <a:off x="1474946" y="2436540"/>
              <a:ext cx="1828640" cy="1190301"/>
            </a:xfrm>
            <a:prstGeom prst="rect">
              <a:avLst/>
            </a:pr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>
                  <a:solidFill>
                    <a:sysClr val="windowText" lastClr="000000"/>
                  </a:solidFill>
                </a:rPr>
                <a:t>	</a:t>
              </a:r>
            </a:p>
          </p:txBody>
        </p:sp>
      </p:grpSp>
      <p:pic>
        <p:nvPicPr>
          <p:cNvPr id="9" name="Grafik 8" descr="Fragezeichen mit einfarbiger Füllung">
            <a:extLst>
              <a:ext uri="{FF2B5EF4-FFF2-40B4-BE49-F238E27FC236}">
                <a16:creationId xmlns:a16="http://schemas.microsoft.com/office/drawing/2014/main" id="{AB1F08BB-6027-EE7C-042F-167D793B7A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62680" y="2550462"/>
            <a:ext cx="615660" cy="615660"/>
          </a:xfrm>
          <a:prstGeom prst="rect">
            <a:avLst/>
          </a:prstGeom>
        </p:spPr>
      </p:pic>
      <p:pic>
        <p:nvPicPr>
          <p:cNvPr id="10" name="Grafik 9" descr="Fragezeichen mit einfarbiger Füllung">
            <a:extLst>
              <a:ext uri="{FF2B5EF4-FFF2-40B4-BE49-F238E27FC236}">
                <a16:creationId xmlns:a16="http://schemas.microsoft.com/office/drawing/2014/main" id="{00383DA5-6C19-AC5A-0C53-CDA6F184CD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16921" y="4956873"/>
            <a:ext cx="615660" cy="61566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52DDDB6-0D19-89AB-AE2F-9A74BEC38D33}"/>
              </a:ext>
            </a:extLst>
          </p:cNvPr>
          <p:cNvSpPr txBox="1"/>
          <p:nvPr/>
        </p:nvSpPr>
        <p:spPr>
          <a:xfrm>
            <a:off x="4094018" y="2411861"/>
            <a:ext cx="7284874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0" i="0">
                <a:effectLst/>
              </a:rPr>
              <a:t>The low renewable energy contribution score highlights opportunities to improve its share in total energy consumption and reduce carbon emissions</a:t>
            </a:r>
            <a:endParaRPr lang="en-US" sz="1800">
              <a:solidFill>
                <a:prstClr val="white"/>
              </a:solidFill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13" name="Graphic 18" descr="Head with gears with solid fill">
            <a:extLst>
              <a:ext uri="{FF2B5EF4-FFF2-40B4-BE49-F238E27FC236}">
                <a16:creationId xmlns:a16="http://schemas.microsoft.com/office/drawing/2014/main" id="{EC21AA4B-1949-8998-B4B4-7F2470BBB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0319" y="3994708"/>
            <a:ext cx="641507" cy="61566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FA4AB66F-8CDD-A7B6-F901-81BE0C012EAD}"/>
              </a:ext>
            </a:extLst>
          </p:cNvPr>
          <p:cNvSpPr txBox="1"/>
          <p:nvPr/>
        </p:nvSpPr>
        <p:spPr>
          <a:xfrm>
            <a:off x="1121191" y="5073713"/>
            <a:ext cx="2298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 German Government</a:t>
            </a:r>
            <a:endParaRPr lang="en-US"/>
          </a:p>
        </p:txBody>
      </p:sp>
      <p:pic>
        <p:nvPicPr>
          <p:cNvPr id="27" name="Graphic 17" descr="Office worker female with solid fill">
            <a:extLst>
              <a:ext uri="{FF2B5EF4-FFF2-40B4-BE49-F238E27FC236}">
                <a16:creationId xmlns:a16="http://schemas.microsoft.com/office/drawing/2014/main" id="{9243878B-6299-FD87-1160-144A36F80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220" y="4964318"/>
            <a:ext cx="725929" cy="546571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6C92301D-2C54-68FD-2B4E-6EA9B3D0C99B}"/>
              </a:ext>
            </a:extLst>
          </p:cNvPr>
          <p:cNvSpPr txBox="1"/>
          <p:nvPr/>
        </p:nvSpPr>
        <p:spPr>
          <a:xfrm>
            <a:off x="4094018" y="4803038"/>
            <a:ext cx="6934921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ysClr val="windowText" lastClr="000000"/>
                </a:solidFill>
              </a:rPr>
              <a:t>Germany’s strong recycling practices can inspire Europe. By sharing   expertise and collaborating, it can enhance carbon reduction strategies and benefit from mutual knowledge</a:t>
            </a:r>
            <a:endParaRPr lang="en-US" sz="180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56531B42-AC94-82C7-0E1B-C524E9B128A6}"/>
              </a:ext>
            </a:extLst>
          </p:cNvPr>
          <p:cNvSpPr/>
          <p:nvPr/>
        </p:nvSpPr>
        <p:spPr>
          <a:xfrm>
            <a:off x="3526311" y="4812627"/>
            <a:ext cx="8037635" cy="1010322"/>
          </a:xfrm>
          <a:prstGeom prst="rect">
            <a:avLst/>
          </a:prstGeom>
          <a:noFill/>
          <a:ln w="1905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615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3A2F1-184B-2103-939D-3188AA92A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F81020-4372-D14A-79E7-9DD6E9BF7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Database 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DD9FD3E-333F-678E-392F-523E79D83F8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sz="1800" dirty="0"/>
              <a:t>Airline satisfaction survey</a:t>
            </a:r>
          </a:p>
          <a:p>
            <a:r>
              <a:rPr lang="en-US" sz="1600" dirty="0">
                <a:hlinkClick r:id="rId3"/>
              </a:rPr>
              <a:t>Kaggle.com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8C15E-2505-4C2E-55E0-DD29E821D3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>
                <a:solidFill>
                  <a:schemeClr val="accent3">
                    <a:lumMod val="75000"/>
                  </a:schemeClr>
                </a:solidFill>
              </a:rPr>
              <a:t>Data-driven Decisions using SQL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2710E2-47ED-1A94-8BC6-CB397E4820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11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164553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Relevance of the dataset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2F9A05-8E79-46FF-1ABA-927EF2D69B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370696" y="1925437"/>
            <a:ext cx="2423656" cy="866219"/>
          </a:xfrm>
        </p:spPr>
        <p:txBody>
          <a:bodyPr/>
          <a:lstStyle/>
          <a:p>
            <a:r>
              <a:rPr lang="en-US"/>
              <a:t>Real world data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532F467-8DBE-D445-0CF7-D5D242DAD66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70696" y="2788117"/>
            <a:ext cx="2423656" cy="2464293"/>
          </a:xfrm>
        </p:spPr>
        <p:txBody>
          <a:bodyPr/>
          <a:lstStyle/>
          <a:p>
            <a:pPr lvl="0"/>
            <a:r>
              <a:rPr lang="en-US" dirty="0"/>
              <a:t>It can tell us about preferences and features that are relevant for customer satisfaction and can lead to a better customer journey, from pre-purchase to end of flight.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r>
              <a:rPr lang="en-US" noProof="0">
                <a:solidFill>
                  <a:schemeClr val="accent3">
                    <a:lumMod val="75000"/>
                  </a:schemeClr>
                </a:solidFill>
              </a:rPr>
              <a:t>Data-driven Decisions using SQL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12</a:t>
            </a:fld>
            <a:endParaRPr lang="en-US" altLang="zh-CN" noProof="0"/>
          </a:p>
        </p:txBody>
      </p:sp>
      <p:sp>
        <p:nvSpPr>
          <p:cNvPr id="20" name="Text Placeholder 39">
            <a:extLst>
              <a:ext uri="{FF2B5EF4-FFF2-40B4-BE49-F238E27FC236}">
                <a16:creationId xmlns:a16="http://schemas.microsoft.com/office/drawing/2014/main" id="{B57AF91E-F8BC-3446-B55D-107BB4E1B5B5}"/>
              </a:ext>
            </a:extLst>
          </p:cNvPr>
          <p:cNvSpPr txBox="1">
            <a:spLocks/>
          </p:cNvSpPr>
          <p:nvPr/>
        </p:nvSpPr>
        <p:spPr>
          <a:xfrm>
            <a:off x="4719283" y="1929718"/>
            <a:ext cx="242365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Aligns with teams’ interest</a:t>
            </a:r>
          </a:p>
        </p:txBody>
      </p:sp>
      <p:sp>
        <p:nvSpPr>
          <p:cNvPr id="21" name="Text Placeholder 49">
            <a:extLst>
              <a:ext uri="{FF2B5EF4-FFF2-40B4-BE49-F238E27FC236}">
                <a16:creationId xmlns:a16="http://schemas.microsoft.com/office/drawing/2014/main" id="{32BFF475-1569-6F52-3CE1-374B9BB2EA56}"/>
              </a:ext>
            </a:extLst>
          </p:cNvPr>
          <p:cNvSpPr txBox="1">
            <a:spLocks/>
          </p:cNvSpPr>
          <p:nvPr/>
        </p:nvSpPr>
        <p:spPr>
          <a:xfrm>
            <a:off x="4719283" y="2788117"/>
            <a:ext cx="242365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219456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 members of the team are interested in working in the private sector and this is a good opportunity to practice what we have learned in a dataset we might encounter in the future.</a:t>
            </a:r>
          </a:p>
        </p:txBody>
      </p:sp>
      <p:sp>
        <p:nvSpPr>
          <p:cNvPr id="22" name="Text Placeholder 39">
            <a:extLst>
              <a:ext uri="{FF2B5EF4-FFF2-40B4-BE49-F238E27FC236}">
                <a16:creationId xmlns:a16="http://schemas.microsoft.com/office/drawing/2014/main" id="{0B81E7FD-24BC-7B2E-C4C6-DE211098C8D6}"/>
              </a:ext>
            </a:extLst>
          </p:cNvPr>
          <p:cNvSpPr txBox="1">
            <a:spLocks/>
          </p:cNvSpPr>
          <p:nvPr/>
        </p:nvSpPr>
        <p:spPr>
          <a:xfrm>
            <a:off x="8067870" y="1925437"/>
            <a:ext cx="242365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Rich dataset</a:t>
            </a:r>
          </a:p>
        </p:txBody>
      </p:sp>
      <p:sp>
        <p:nvSpPr>
          <p:cNvPr id="23" name="Text Placeholder 49">
            <a:extLst>
              <a:ext uri="{FF2B5EF4-FFF2-40B4-BE49-F238E27FC236}">
                <a16:creationId xmlns:a16="http://schemas.microsoft.com/office/drawing/2014/main" id="{0F97A6A0-4DED-9F77-38B9-621F85B4D367}"/>
              </a:ext>
            </a:extLst>
          </p:cNvPr>
          <p:cNvSpPr txBox="1">
            <a:spLocks/>
          </p:cNvSpPr>
          <p:nvPr/>
        </p:nvSpPr>
        <p:spPr>
          <a:xfrm>
            <a:off x="8067870" y="2788117"/>
            <a:ext cx="242365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219456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Multiple variables and a lot enrichment possibilities. Insights not easy to come across useful for applying some SQL operators.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5177ED-2E57-8FF5-AFD8-AA79A7B24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0696" y="1928778"/>
            <a:ext cx="9120830" cy="85953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4021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4760F-CE09-2CA8-4BE3-0B26D31B9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4136D7-6EA3-DBA2-5A67-28E71E548D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9F267E-DB0B-EA04-DCCF-3CE12BB5E08D}"/>
              </a:ext>
            </a:extLst>
          </p:cNvPr>
          <p:cNvSpPr txBox="1"/>
          <p:nvPr/>
        </p:nvSpPr>
        <p:spPr>
          <a:xfrm>
            <a:off x="359224" y="476729"/>
            <a:ext cx="11293537" cy="34163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1800" b="1" dirty="0"/>
              <a:t>Task 3</a:t>
            </a:r>
            <a:r>
              <a:rPr lang="en-US" altLang="zh-CN" b="1" dirty="0"/>
              <a:t>.2 </a:t>
            </a:r>
            <a:r>
              <a:rPr lang="en-US" altLang="zh-CN" sz="1800" b="1" dirty="0"/>
              <a:t>– Business value of our query of choice</a:t>
            </a:r>
            <a:endParaRPr lang="en-US" altLang="zh-CN" b="1" dirty="0"/>
          </a:p>
          <a:p>
            <a:endParaRPr lang="en-US" altLang="zh-CN" sz="1800" b="1" dirty="0"/>
          </a:p>
          <a:p>
            <a:pPr>
              <a:spcBef>
                <a:spcPts val="0"/>
              </a:spcBef>
            </a:pPr>
            <a:r>
              <a:rPr lang="en-US" altLang="zh-CN" sz="1800" dirty="0"/>
              <a:t>Query 1:</a:t>
            </a:r>
            <a:r>
              <a:rPr lang="en-US" altLang="zh-CN" sz="1800" i="1" dirty="0"/>
              <a:t> </a:t>
            </a:r>
            <a:r>
              <a:rPr lang="en-US" altLang="zh-CN" sz="1800" dirty="0"/>
              <a:t>Calculate the customer satisfaction respondents and average flight distance by age group, and 	satisfaction category</a:t>
            </a:r>
            <a:endParaRPr lang="en-US" altLang="zh-CN" dirty="0"/>
          </a:p>
          <a:p>
            <a:pPr>
              <a:spcBef>
                <a:spcPts val="0"/>
              </a:spcBef>
            </a:pPr>
            <a:endParaRPr lang="en-US" altLang="zh-CN" dirty="0"/>
          </a:p>
          <a:p>
            <a:pPr>
              <a:spcBef>
                <a:spcPts val="0"/>
              </a:spcBef>
            </a:pPr>
            <a:endParaRPr lang="en-US" altLang="zh-CN" sz="1800" dirty="0"/>
          </a:p>
          <a:p>
            <a:pPr>
              <a:spcBef>
                <a:spcPts val="0"/>
              </a:spcBef>
            </a:pPr>
            <a:endParaRPr lang="en-US" altLang="zh-CN" dirty="0"/>
          </a:p>
          <a:p>
            <a:pPr>
              <a:spcBef>
                <a:spcPts val="0"/>
              </a:spcBef>
            </a:pPr>
            <a:endParaRPr lang="en-US" altLang="zh-CN" sz="1800" dirty="0"/>
          </a:p>
          <a:p>
            <a:pPr>
              <a:spcBef>
                <a:spcPts val="0"/>
              </a:spcBef>
            </a:pPr>
            <a:endParaRPr lang="en-US" altLang="zh-CN" sz="1800" dirty="0"/>
          </a:p>
          <a:p>
            <a:pPr>
              <a:spcBef>
                <a:spcPts val="0"/>
              </a:spcBef>
            </a:pPr>
            <a:endParaRPr lang="en-US" altLang="zh-CN" sz="1800" dirty="0"/>
          </a:p>
          <a:p>
            <a:pPr>
              <a:spcBef>
                <a:spcPts val="0"/>
              </a:spcBef>
            </a:pPr>
            <a:endParaRPr lang="en-US" altLang="zh-CN" dirty="0"/>
          </a:p>
          <a:p>
            <a:pPr>
              <a:spcBef>
                <a:spcPts val="0"/>
              </a:spcBef>
            </a:pPr>
            <a:endParaRPr lang="en-US" altLang="zh-CN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385AF9-F9EC-46EE-F857-9CC256CE8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89" y="2552601"/>
            <a:ext cx="5453863" cy="25680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92DAFC-F9D0-7A1A-F417-764B8206E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06" y="2040533"/>
            <a:ext cx="5252906" cy="430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19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087E4-0B48-815C-2DD1-42FD39099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3CC8C3D-8700-6D41-04B3-CCF37A484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027" y="615367"/>
            <a:ext cx="9823998" cy="733374"/>
          </a:xfrm>
        </p:spPr>
        <p:txBody>
          <a:bodyPr/>
          <a:lstStyle/>
          <a:p>
            <a:r>
              <a:rPr lang="en-US" altLang="zh-CN" sz="3600"/>
              <a:t>Business value</a:t>
            </a:r>
            <a:endParaRPr lang="en-US" sz="360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C5D79BE-E276-631B-28FA-9EE74A23F73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51841" y="1495159"/>
            <a:ext cx="8021888" cy="4014101"/>
          </a:xfrm>
        </p:spPr>
        <p:txBody>
          <a:bodyPr/>
          <a:lstStyle/>
          <a:p>
            <a:pPr algn="just"/>
            <a:r>
              <a:rPr lang="en-US" altLang="zh-CN" sz="1800" dirty="0"/>
              <a:t>By leveraging this data, the airline can target specific customer segments with tailored initiatives. </a:t>
            </a:r>
          </a:p>
          <a:p>
            <a:pPr algn="just"/>
            <a:r>
              <a:rPr lang="en-US" altLang="zh-CN" sz="1800" dirty="0"/>
              <a:t>The main objectives can be: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800" dirty="0"/>
              <a:t>To improve the flight experience for dissatisfied groups long-term increase their average booking value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800" dirty="0"/>
              <a:t>Engage with satisfied customers can be further engaged to increase loyalty and retention as long-term strategy.</a:t>
            </a:r>
          </a:p>
          <a:p>
            <a:pPr algn="just"/>
            <a:endParaRPr lang="en-US" altLang="zh-CN" sz="1800" dirty="0"/>
          </a:p>
          <a:p>
            <a:pPr algn="just"/>
            <a:r>
              <a:rPr lang="en-US" altLang="zh-CN" sz="1800" dirty="0"/>
              <a:t>There is a particularly interesting opportunity in the ‘Young adult’ category, as they represent a high number of respondents for an age group spanning only 12 years. Enhancing the experience of these customers could see them converted into frequent, high-value customers for decades to come.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BA4544-CBCE-2B62-4EB8-22096BF03083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 noProof="0">
                <a:solidFill>
                  <a:schemeClr val="accent3">
                    <a:lumMod val="75000"/>
                  </a:schemeClr>
                </a:solidFill>
              </a:rPr>
              <a:t>Data-driven Decisions using SQL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BCC4FA-07D3-C806-0EC7-6EC39EF99067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4B400D-5781-FE4E-32FD-BB1C0D87E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254" y="1414126"/>
            <a:ext cx="2886510" cy="1692869"/>
          </a:xfrm>
          <a:prstGeom prst="flowChartPreparation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FC41BB-C235-9100-0BC4-0DE13C49B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163" y="3957238"/>
            <a:ext cx="2539304" cy="1692869"/>
          </a:xfrm>
          <a:prstGeom prst="flowChartPreparation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12792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160" y="2873157"/>
            <a:ext cx="5055698" cy="1325563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3"/>
          <a:srcRect/>
          <a:stretch/>
        </p:blipFill>
        <p:spPr/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4"/>
          <a:srcRect/>
          <a:stretch/>
        </p:blipFill>
        <p:spPr/>
      </p:pic>
      <p:pic>
        <p:nvPicPr>
          <p:cNvPr id="18" name="Picture Placeholder 17" descr="Man analyzing data on a screen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5"/>
          <a:srcRect/>
          <a:stretch/>
        </p:blipFill>
        <p:spPr/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/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0D083-BADC-8127-627C-60883A09C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85">
            <a:extLst>
              <a:ext uri="{FF2B5EF4-FFF2-40B4-BE49-F238E27FC236}">
                <a16:creationId xmlns:a16="http://schemas.microsoft.com/office/drawing/2014/main" id="{DBAAB202-4DB6-A981-640D-BEE66CA5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173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3">
                    <a:lumMod val="75000"/>
                  </a:schemeClr>
                </a:solidFill>
              </a:rPr>
              <a:t>Reflection</a:t>
            </a:r>
            <a:br>
              <a:rPr lang="en-US">
                <a:solidFill>
                  <a:schemeClr val="accent4"/>
                </a:solidFill>
              </a:rPr>
            </a:br>
            <a:r>
              <a:rPr lang="en-US" sz="3200">
                <a:solidFill>
                  <a:schemeClr val="accent6">
                    <a:lumMod val="50000"/>
                    <a:lumOff val="50000"/>
                  </a:schemeClr>
                </a:solidFill>
              </a:rPr>
              <a:t>What we learned</a:t>
            </a:r>
            <a:endParaRPr lang="en-US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Placeholder 7" descr="Team working together in the office">
            <a:extLst>
              <a:ext uri="{FF2B5EF4-FFF2-40B4-BE49-F238E27FC236}">
                <a16:creationId xmlns:a16="http://schemas.microsoft.com/office/drawing/2014/main" id="{C4D45392-E34C-4A88-6EDB-8AF2C641E7EE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3"/>
          <a:srcRect/>
          <a:stretch/>
        </p:blipFill>
        <p:spPr>
          <a:xfrm>
            <a:off x="1567348" y="1917685"/>
            <a:ext cx="2314873" cy="2629779"/>
          </a:xfrm>
        </p:spPr>
      </p:pic>
      <p:sp>
        <p:nvSpPr>
          <p:cNvPr id="29" name="Text Placeholder">
            <a:extLst>
              <a:ext uri="{FF2B5EF4-FFF2-40B4-BE49-F238E27FC236}">
                <a16:creationId xmlns:a16="http://schemas.microsoft.com/office/drawing/2014/main" id="{F6FE85B6-E90D-9A4B-61EB-86974525352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84632" y="4714161"/>
            <a:ext cx="4129772" cy="506399"/>
          </a:xfrm>
        </p:spPr>
        <p:txBody>
          <a:bodyPr/>
          <a:lstStyle/>
          <a:p>
            <a:r>
              <a:rPr lang="en-US" altLang="zh-CN"/>
              <a:t>Finding the business value</a:t>
            </a:r>
          </a:p>
          <a:p>
            <a:endParaRPr lang="zh-CN" altLang="en-US"/>
          </a:p>
        </p:txBody>
      </p:sp>
      <p:sp>
        <p:nvSpPr>
          <p:cNvPr id="30" name="Text Placeholder">
            <a:extLst>
              <a:ext uri="{FF2B5EF4-FFF2-40B4-BE49-F238E27FC236}">
                <a16:creationId xmlns:a16="http://schemas.microsoft.com/office/drawing/2014/main" id="{BB779F58-E130-A264-E53E-7173F40D2A3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3388" y="5133770"/>
            <a:ext cx="2962322" cy="811178"/>
          </a:xfrm>
        </p:spPr>
        <p:txBody>
          <a:bodyPr/>
          <a:lstStyle/>
          <a:p>
            <a:r>
              <a:rPr lang="en-US" altLang="zh-CN" sz="1600" dirty="0"/>
              <a:t>Knowing SQL is nice, but we struggled to find actual meaning to the data and how can it benefit the business</a:t>
            </a:r>
          </a:p>
          <a:p>
            <a:endParaRPr lang="zh-CN" altLang="en-US" sz="1600" dirty="0"/>
          </a:p>
        </p:txBody>
      </p:sp>
      <p:pic>
        <p:nvPicPr>
          <p:cNvPr id="10" name="Picture Placeholder 9" descr="A person reaching for a paper on a table full of paper and sticky notes">
            <a:extLst>
              <a:ext uri="{FF2B5EF4-FFF2-40B4-BE49-F238E27FC236}">
                <a16:creationId xmlns:a16="http://schemas.microsoft.com/office/drawing/2014/main" id="{5B13D1C6-7FC5-7AB3-FB0F-7FD20A3A1C0E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4"/>
          <a:srcRect/>
          <a:stretch/>
        </p:blipFill>
        <p:spPr>
          <a:xfrm>
            <a:off x="4614404" y="1892969"/>
            <a:ext cx="2314873" cy="2629779"/>
          </a:xfrm>
        </p:spPr>
      </p:pic>
      <p:sp>
        <p:nvSpPr>
          <p:cNvPr id="37" name="Text Placeholder">
            <a:extLst>
              <a:ext uri="{FF2B5EF4-FFF2-40B4-BE49-F238E27FC236}">
                <a16:creationId xmlns:a16="http://schemas.microsoft.com/office/drawing/2014/main" id="{F78F0638-7B6F-99ED-D679-BB5C30AB208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599432" y="4717422"/>
            <a:ext cx="2411478" cy="506399"/>
          </a:xfrm>
        </p:spPr>
        <p:txBody>
          <a:bodyPr/>
          <a:lstStyle/>
          <a:p>
            <a:r>
              <a:rPr lang="en-US" altLang="zh-CN"/>
              <a:t>Context is important</a:t>
            </a:r>
          </a:p>
          <a:p>
            <a:endParaRPr lang="zh-CN" alt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FE79145-2B3F-D638-31D6-B7F6DF9706ED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5"/>
          <a:srcRect/>
          <a:stretch/>
        </p:blipFill>
        <p:spPr>
          <a:xfrm>
            <a:off x="7661459" y="1890137"/>
            <a:ext cx="2314873" cy="2629779"/>
          </a:xfrm>
        </p:spPr>
      </p:pic>
      <p:sp>
        <p:nvSpPr>
          <p:cNvPr id="39" name="Text Placeholder">
            <a:extLst>
              <a:ext uri="{FF2B5EF4-FFF2-40B4-BE49-F238E27FC236}">
                <a16:creationId xmlns:a16="http://schemas.microsoft.com/office/drawing/2014/main" id="{C9A19CDC-E6A8-14FF-4D45-933D4E90F2B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7435081" y="4723948"/>
            <a:ext cx="3047728" cy="506399"/>
          </a:xfrm>
        </p:spPr>
        <p:txBody>
          <a:bodyPr/>
          <a:lstStyle/>
          <a:p>
            <a:r>
              <a:rPr lang="en-US" altLang="zh-CN"/>
              <a:t>New SQL functions</a:t>
            </a:r>
          </a:p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15292-96B4-4F53-9872-24316C95D84A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/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98FFA289-425B-8DDC-46E4-3F4302EF39E2}"/>
              </a:ext>
            </a:extLst>
          </p:cNvPr>
          <p:cNvSpPr txBox="1">
            <a:spLocks/>
          </p:cNvSpPr>
          <p:nvPr/>
        </p:nvSpPr>
        <p:spPr>
          <a:xfrm>
            <a:off x="7543234" y="5133770"/>
            <a:ext cx="3321151" cy="10808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cs typeface="Posterama"/>
              </a:rPr>
              <a:t>As we progressed, we had to look for usages we weren’t familiar with like ‘if’, ‘case’, ‘</a:t>
            </a:r>
            <a:r>
              <a:rPr lang="en-US" sz="1600" dirty="0" err="1">
                <a:cs typeface="Posterama"/>
              </a:rPr>
              <a:t>concat</a:t>
            </a:r>
            <a:r>
              <a:rPr lang="en-US" sz="1600" dirty="0">
                <a:cs typeface="Posterama"/>
              </a:rPr>
              <a:t>’ that helped us enrich our output.</a:t>
            </a:r>
          </a:p>
          <a:p>
            <a:endParaRPr lang="en-US" altLang="zh-CN" sz="1600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90F5AE0-2452-D7C6-B0B6-897855905E0A}"/>
              </a:ext>
            </a:extLst>
          </p:cNvPr>
          <p:cNvSpPr txBox="1">
            <a:spLocks/>
          </p:cNvSpPr>
          <p:nvPr/>
        </p:nvSpPr>
        <p:spPr>
          <a:xfrm>
            <a:off x="4141178" y="5133770"/>
            <a:ext cx="3313328" cy="8111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We had to take some time to understand the data, </a:t>
            </a:r>
          </a:p>
          <a:p>
            <a:r>
              <a:rPr lang="en-US" sz="1600" dirty="0"/>
              <a:t>mainly for the second task and had to use the external data resources provided.</a:t>
            </a:r>
          </a:p>
          <a:p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525395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Agenda</a:t>
            </a:r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967735" y="964273"/>
            <a:ext cx="1913128" cy="1054727"/>
          </a:xfrm>
        </p:spPr>
        <p:txBody>
          <a:bodyPr/>
          <a:lstStyle/>
          <a:p>
            <a:r>
              <a:rPr lang="en-US"/>
              <a:t>Database 1 </a:t>
            </a:r>
          </a:p>
          <a:p>
            <a:pPr>
              <a:spcBef>
                <a:spcPts val="0"/>
              </a:spcBef>
            </a:pPr>
            <a:r>
              <a:rPr lang="en-US" sz="1400"/>
              <a:t>insights</a:t>
            </a:r>
          </a:p>
          <a:p>
            <a:pPr>
              <a:spcBef>
                <a:spcPts val="0"/>
              </a:spcBef>
            </a:pPr>
            <a:r>
              <a:rPr lang="en-US" sz="1400"/>
              <a:t>queries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Database 2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queries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recommendation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Database 3</a:t>
            </a:r>
          </a:p>
          <a:p>
            <a:pPr>
              <a:spcBef>
                <a:spcPts val="0"/>
              </a:spcBef>
            </a:pPr>
            <a:r>
              <a:rPr lang="en-US" sz="1400"/>
              <a:t>queries</a:t>
            </a:r>
          </a:p>
          <a:p>
            <a:pPr>
              <a:spcBef>
                <a:spcPts val="0"/>
              </a:spcBef>
            </a:pPr>
            <a:r>
              <a:rPr lang="en-US" sz="1400"/>
              <a:t>business value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Reflection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6BC24-8126-0245-00FA-CD6633E22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17E58B-1E29-CE28-2AE8-400AF387C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Database 1 tasks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85AE0C-40DF-142A-F942-5F64C45F7F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sz="1800" err="1"/>
              <a:t>classicmodels</a:t>
            </a:r>
            <a:endParaRPr lang="en-US" sz="1800"/>
          </a:p>
          <a:p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012803-6AF9-D83B-4966-7D9F0616833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>
                <a:solidFill>
                  <a:schemeClr val="accent3">
                    <a:lumMod val="75000"/>
                  </a:schemeClr>
                </a:solidFill>
              </a:rPr>
              <a:t>Data-driven Decisions using SQL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083C7-2726-81FE-5AD8-A5C61188429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3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770706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A2B13-F4C0-1805-7785-51BB20804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059A1-0503-9E0F-BDC7-A7DBCB163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295720"/>
            <a:ext cx="4521180" cy="606425"/>
          </a:xfrm>
        </p:spPr>
        <p:txBody>
          <a:bodyPr/>
          <a:lstStyle/>
          <a:p>
            <a:r>
              <a:rPr lang="en-US" sz="3600"/>
              <a:t>Insights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AF2B7-9C24-B1A9-E5DC-9161BD1F40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15D928-8D03-3B8C-32C9-387112B7E50E}"/>
              </a:ext>
            </a:extLst>
          </p:cNvPr>
          <p:cNvGrpSpPr/>
          <p:nvPr/>
        </p:nvGrpSpPr>
        <p:grpSpPr>
          <a:xfrm>
            <a:off x="583876" y="1186980"/>
            <a:ext cx="7265178" cy="2137140"/>
            <a:chOff x="1451609" y="1325879"/>
            <a:chExt cx="7265178" cy="213714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B786804-11D1-7F92-367A-325882FAC2CB}"/>
                </a:ext>
              </a:extLst>
            </p:cNvPr>
            <p:cNvSpPr/>
            <p:nvPr/>
          </p:nvSpPr>
          <p:spPr>
            <a:xfrm>
              <a:off x="1451609" y="1325879"/>
              <a:ext cx="7265177" cy="1040131"/>
            </a:xfrm>
            <a:prstGeom prst="rect">
              <a:avLst/>
            </a:prstGeom>
            <a:noFill/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>
                  <a:solidFill>
                    <a:schemeClr val="tx1"/>
                  </a:solidFill>
                </a:rPr>
                <a:t>Business is growing year over year not only in orders placed but in number of customers</a:t>
              </a:r>
            </a:p>
          </p:txBody>
        </p:sp>
        <p:pic>
          <p:nvPicPr>
            <p:cNvPr id="26" name="Picture Placeholder 21" descr="Magnifying glass with solid fill">
              <a:extLst>
                <a:ext uri="{FF2B5EF4-FFF2-40B4-BE49-F238E27FC236}">
                  <a16:creationId xmlns:a16="http://schemas.microsoft.com/office/drawing/2014/main" id="{7FFAE2E1-6AB0-C8C5-F794-BF76C29A4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661" r="2661"/>
            <a:stretch>
              <a:fillRect/>
            </a:stretch>
          </p:blipFill>
          <p:spPr>
            <a:xfrm>
              <a:off x="1611694" y="1598093"/>
              <a:ext cx="491426" cy="518561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3B2C822-6C52-FF79-82E1-F9A8BDEB98F5}"/>
                </a:ext>
              </a:extLst>
            </p:cNvPr>
            <p:cNvSpPr/>
            <p:nvPr/>
          </p:nvSpPr>
          <p:spPr>
            <a:xfrm>
              <a:off x="1451609" y="2422888"/>
              <a:ext cx="2857500" cy="1040131"/>
            </a:xfrm>
            <a:prstGeom prst="rect">
              <a:avLst/>
            </a:pr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>
                  <a:solidFill>
                    <a:sysClr val="windowText" lastClr="000000"/>
                  </a:solidFill>
                </a:rPr>
                <a:t>	President and VP, </a:t>
              </a:r>
            </a:p>
            <a:p>
              <a:r>
                <a:rPr lang="en-US" sz="1800">
                  <a:solidFill>
                    <a:sysClr val="windowText" lastClr="000000"/>
                  </a:solidFill>
                </a:rPr>
                <a:t>	Top management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503968-5C94-6750-64FA-6814B1F1956D}"/>
                </a:ext>
              </a:extLst>
            </p:cNvPr>
            <p:cNvSpPr/>
            <p:nvPr/>
          </p:nvSpPr>
          <p:spPr>
            <a:xfrm>
              <a:off x="4367048" y="2422888"/>
              <a:ext cx="4349739" cy="1040131"/>
            </a:xfrm>
            <a:prstGeom prst="rect">
              <a:avLst/>
            </a:prstGeom>
            <a:noFill/>
            <a:ln w="19050"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>
                  <a:solidFill>
                    <a:sysClr val="windowText" lastClr="000000"/>
                  </a:solidFill>
                </a:rPr>
                <a:t>	The company shows productivity; 	therefore, we can focus on 	growth directed strategies. </a:t>
              </a:r>
            </a:p>
          </p:txBody>
        </p:sp>
        <p:pic>
          <p:nvPicPr>
            <p:cNvPr id="29" name="Graphic 28" descr="Office worker female with solid fill">
              <a:extLst>
                <a:ext uri="{FF2B5EF4-FFF2-40B4-BE49-F238E27FC236}">
                  <a16:creationId xmlns:a16="http://schemas.microsoft.com/office/drawing/2014/main" id="{FDB22027-56A1-2A43-DECB-AE0954603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11694" y="2641927"/>
              <a:ext cx="565882" cy="565882"/>
            </a:xfrm>
            <a:prstGeom prst="rect">
              <a:avLst/>
            </a:prstGeom>
          </p:spPr>
        </p:pic>
        <p:pic>
          <p:nvPicPr>
            <p:cNvPr id="30" name="Graphic 29" descr="Head with gears with solid fill">
              <a:extLst>
                <a:ext uri="{FF2B5EF4-FFF2-40B4-BE49-F238E27FC236}">
                  <a16:creationId xmlns:a16="http://schemas.microsoft.com/office/drawing/2014/main" id="{19AC4486-719D-1EC3-7C80-040BF584A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69357" y="2685533"/>
              <a:ext cx="514840" cy="51484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BC68B8-C9F0-33C8-F21A-28C7AC6469B9}"/>
              </a:ext>
            </a:extLst>
          </p:cNvPr>
          <p:cNvGrpSpPr/>
          <p:nvPr/>
        </p:nvGrpSpPr>
        <p:grpSpPr>
          <a:xfrm>
            <a:off x="583875" y="3909906"/>
            <a:ext cx="7265178" cy="2137140"/>
            <a:chOff x="1451609" y="1325879"/>
            <a:chExt cx="7265178" cy="213714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EB20847-CB01-1D4B-812F-00A02EF553F5}"/>
                </a:ext>
              </a:extLst>
            </p:cNvPr>
            <p:cNvSpPr/>
            <p:nvPr/>
          </p:nvSpPr>
          <p:spPr>
            <a:xfrm>
              <a:off x="1451609" y="1325879"/>
              <a:ext cx="7265177" cy="1040131"/>
            </a:xfrm>
            <a:prstGeom prst="rect">
              <a:avLst/>
            </a:prstGeom>
            <a:noFill/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r>
                <a:rPr lang="en-US">
                  <a:solidFill>
                    <a:schemeClr val="tx1"/>
                  </a:solidFill>
                </a:rPr>
                <a:t>February could be key in operational efficiency while Q4 may present some challenges or bottlenecks. This suggest the business may present some seasonality.</a:t>
              </a:r>
            </a:p>
          </p:txBody>
        </p:sp>
        <p:pic>
          <p:nvPicPr>
            <p:cNvPr id="34" name="Picture Placeholder 21" descr="Magnifying glass with solid fill">
              <a:extLst>
                <a:ext uri="{FF2B5EF4-FFF2-40B4-BE49-F238E27FC236}">
                  <a16:creationId xmlns:a16="http://schemas.microsoft.com/office/drawing/2014/main" id="{C822CD93-D5C6-3BCA-4FF2-F151F9416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661" r="2661"/>
            <a:stretch>
              <a:fillRect/>
            </a:stretch>
          </p:blipFill>
          <p:spPr>
            <a:xfrm>
              <a:off x="1611694" y="1598093"/>
              <a:ext cx="491426" cy="518561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47578EA-F9E7-F29E-0805-998666BA390A}"/>
                </a:ext>
              </a:extLst>
            </p:cNvPr>
            <p:cNvSpPr/>
            <p:nvPr/>
          </p:nvSpPr>
          <p:spPr>
            <a:xfrm>
              <a:off x="1451609" y="2422888"/>
              <a:ext cx="2857500" cy="1040131"/>
            </a:xfrm>
            <a:prstGeom prst="rect">
              <a:avLst/>
            </a:pr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>
                  <a:solidFill>
                    <a:sysClr val="windowText" lastClr="000000"/>
                  </a:solidFill>
                </a:rPr>
                <a:t>	VP Sales,</a:t>
              </a:r>
            </a:p>
            <a:p>
              <a:r>
                <a:rPr lang="en-US" sz="1800" dirty="0">
                  <a:solidFill>
                    <a:sysClr val="windowText" lastClr="000000"/>
                  </a:solidFill>
                </a:rPr>
                <a:t>	Sales Managers, 	Sales Reps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645308B-D394-94A9-03D6-717DDF7FC415}"/>
                </a:ext>
              </a:extLst>
            </p:cNvPr>
            <p:cNvSpPr/>
            <p:nvPr/>
          </p:nvSpPr>
          <p:spPr>
            <a:xfrm>
              <a:off x="4367048" y="2422888"/>
              <a:ext cx="4349739" cy="1040131"/>
            </a:xfrm>
            <a:prstGeom prst="rect">
              <a:avLst/>
            </a:prstGeom>
            <a:noFill/>
            <a:ln w="19050"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>
                  <a:solidFill>
                    <a:sysClr val="windowText" lastClr="000000"/>
                  </a:solidFill>
                </a:rPr>
                <a:t>	</a:t>
              </a:r>
              <a:r>
                <a:rPr lang="en-US">
                  <a:solidFill>
                    <a:schemeClr val="tx1"/>
                  </a:solidFill>
                </a:rPr>
                <a:t>Tracking shipment delay is 	essential for resource allocation 	and optimizing operation.</a:t>
              </a:r>
              <a:endParaRPr lang="en-US" sz="1800">
                <a:solidFill>
                  <a:schemeClr val="tx1"/>
                </a:solidFill>
              </a:endParaRPr>
            </a:p>
          </p:txBody>
        </p:sp>
        <p:pic>
          <p:nvPicPr>
            <p:cNvPr id="37" name="Graphic 36" descr="Office worker female with solid fill">
              <a:extLst>
                <a:ext uri="{FF2B5EF4-FFF2-40B4-BE49-F238E27FC236}">
                  <a16:creationId xmlns:a16="http://schemas.microsoft.com/office/drawing/2014/main" id="{4CD6E9BA-9ED9-4FE4-A1A4-4D139DA74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11694" y="2641927"/>
              <a:ext cx="565882" cy="565882"/>
            </a:xfrm>
            <a:prstGeom prst="rect">
              <a:avLst/>
            </a:prstGeom>
          </p:spPr>
        </p:pic>
        <p:pic>
          <p:nvPicPr>
            <p:cNvPr id="38" name="Graphic 37" descr="Head with gears with solid fill">
              <a:extLst>
                <a:ext uri="{FF2B5EF4-FFF2-40B4-BE49-F238E27FC236}">
                  <a16:creationId xmlns:a16="http://schemas.microsoft.com/office/drawing/2014/main" id="{82AF2C0C-03C4-23FB-D57B-10256BBB1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69357" y="2685533"/>
              <a:ext cx="514840" cy="514840"/>
            </a:xfrm>
            <a:prstGeom prst="rect">
              <a:avLst/>
            </a:prstGeom>
          </p:spPr>
        </p:pic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837D40F-A6C9-8182-7401-A84AC9CFDD27}"/>
              </a:ext>
            </a:extLst>
          </p:cNvPr>
          <p:cNvSpPr/>
          <p:nvPr/>
        </p:nvSpPr>
        <p:spPr>
          <a:xfrm>
            <a:off x="8931044" y="994031"/>
            <a:ext cx="2008689" cy="768470"/>
          </a:xfrm>
          <a:prstGeom prst="roundRect">
            <a:avLst/>
          </a:prstGeom>
          <a:noFill/>
          <a:ln>
            <a:solidFill>
              <a:schemeClr val="accent3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2">
                    <a:lumMod val="25000"/>
                  </a:schemeClr>
                </a:solidFill>
              </a:rPr>
              <a:t>How can we know the current state of the business? 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5BB14E8-2D2F-7500-C10D-3CDB9FD1D03F}"/>
              </a:ext>
            </a:extLst>
          </p:cNvPr>
          <p:cNvSpPr/>
          <p:nvPr/>
        </p:nvSpPr>
        <p:spPr>
          <a:xfrm>
            <a:off x="8931044" y="2293995"/>
            <a:ext cx="2008689" cy="893879"/>
          </a:xfrm>
          <a:prstGeom prst="roundRect">
            <a:avLst/>
          </a:prstGeom>
          <a:noFill/>
          <a:ln>
            <a:solidFill>
              <a:schemeClr val="accent3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2">
                    <a:lumMod val="25000"/>
                  </a:schemeClr>
                </a:solidFill>
              </a:rPr>
              <a:t>We should find if orders are growing over time, since orders imply revenue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39AC0ED-543E-572D-4D82-009C15604E98}"/>
              </a:ext>
            </a:extLst>
          </p:cNvPr>
          <p:cNvSpPr/>
          <p:nvPr/>
        </p:nvSpPr>
        <p:spPr>
          <a:xfrm>
            <a:off x="8931044" y="3716766"/>
            <a:ext cx="2008689" cy="893879"/>
          </a:xfrm>
          <a:prstGeom prst="roundRect">
            <a:avLst/>
          </a:prstGeom>
          <a:noFill/>
          <a:ln>
            <a:solidFill>
              <a:schemeClr val="accent3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2">
                    <a:lumMod val="25000"/>
                  </a:schemeClr>
                </a:solidFill>
              </a:rPr>
              <a:t>Is client base growing at the same pace?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04FE907-CEC6-CACE-F897-EBE55EBC3E04}"/>
              </a:ext>
            </a:extLst>
          </p:cNvPr>
          <p:cNvSpPr/>
          <p:nvPr/>
        </p:nvSpPr>
        <p:spPr>
          <a:xfrm>
            <a:off x="8931044" y="5076362"/>
            <a:ext cx="2008689" cy="893879"/>
          </a:xfrm>
          <a:prstGeom prst="roundRect">
            <a:avLst/>
          </a:prstGeom>
          <a:noFill/>
          <a:ln>
            <a:solidFill>
              <a:schemeClr val="accent3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2">
                    <a:lumMod val="25000"/>
                  </a:schemeClr>
                </a:solidFill>
              </a:rPr>
              <a:t>Are there any potential issues in our operation?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07163FE-0C07-9015-1CFC-190C8554DEF4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>
            <a:off x="9935389" y="1762501"/>
            <a:ext cx="0" cy="531494"/>
          </a:xfrm>
          <a:prstGeom prst="straightConnector1">
            <a:avLst/>
          </a:prstGeom>
          <a:ln>
            <a:solidFill>
              <a:schemeClr val="accent3">
                <a:lumMod val="90000"/>
              </a:schemeClr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3D03AC5-296C-99D8-BF88-45921FEF8DCB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9935389" y="3187874"/>
            <a:ext cx="0" cy="528892"/>
          </a:xfrm>
          <a:prstGeom prst="straightConnector1">
            <a:avLst/>
          </a:prstGeom>
          <a:ln>
            <a:solidFill>
              <a:schemeClr val="accent3">
                <a:lumMod val="90000"/>
              </a:schemeClr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9B046A-D599-E65B-4CB6-90C241F9A353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9935389" y="4610645"/>
            <a:ext cx="0" cy="465717"/>
          </a:xfrm>
          <a:prstGeom prst="straightConnector1">
            <a:avLst/>
          </a:prstGeom>
          <a:ln>
            <a:solidFill>
              <a:schemeClr val="accent3">
                <a:lumMod val="90000"/>
              </a:schemeClr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10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6" grpId="0" animBg="1"/>
      <p:bldP spid="47" grpId="0" animBg="1"/>
      <p:bldP spid="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E8782-09BD-AB0F-8E9B-D5350E238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9CF14-DDD5-78FA-F3B1-5942E5CDD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295720"/>
            <a:ext cx="10515600" cy="606425"/>
          </a:xfrm>
        </p:spPr>
        <p:txBody>
          <a:bodyPr/>
          <a:lstStyle/>
          <a:p>
            <a:r>
              <a:rPr lang="en-US" altLang="zh-CN" sz="3600"/>
              <a:t>Aim of the queries</a:t>
            </a:r>
            <a:endParaRPr lang="en-US" sz="3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8A604E-CBF6-98E7-33FD-DC82E29760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E741FA-900E-D182-6DFA-D767EE19D702}"/>
              </a:ext>
            </a:extLst>
          </p:cNvPr>
          <p:cNvSpPr txBox="1"/>
          <p:nvPr/>
        </p:nvSpPr>
        <p:spPr>
          <a:xfrm>
            <a:off x="431738" y="1162860"/>
            <a:ext cx="9249727" cy="31393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1800" b="1"/>
              <a:t>Task </a:t>
            </a:r>
            <a:r>
              <a:rPr lang="en-US" altLang="zh-CN" b="1"/>
              <a:t>1.1</a:t>
            </a:r>
            <a:r>
              <a:rPr lang="en-US" altLang="zh-CN" sz="1800" b="1"/>
              <a:t> – Single Table</a:t>
            </a:r>
            <a:endParaRPr lang="en-US" altLang="zh-CN" b="1"/>
          </a:p>
          <a:p>
            <a:endParaRPr lang="en-US" altLang="zh-CN" sz="1800" b="1"/>
          </a:p>
          <a:p>
            <a:pPr>
              <a:spcBef>
                <a:spcPts val="0"/>
              </a:spcBef>
            </a:pPr>
            <a:r>
              <a:rPr lang="en-US" altLang="zh-CN" sz="1800"/>
              <a:t>Query 1:</a:t>
            </a:r>
            <a:r>
              <a:rPr lang="en-US" altLang="zh-CN" sz="1800" i="1"/>
              <a:t> </a:t>
            </a:r>
            <a:r>
              <a:rPr lang="en-US" altLang="zh-CN" sz="1800"/>
              <a:t>Show evolution of our Orders and Profit or Sales year over year</a:t>
            </a:r>
          </a:p>
          <a:p>
            <a:pPr>
              <a:spcBef>
                <a:spcPts val="0"/>
              </a:spcBef>
            </a:pPr>
            <a:endParaRPr lang="en-US" altLang="zh-CN"/>
          </a:p>
          <a:p>
            <a:pPr>
              <a:spcBef>
                <a:spcPts val="0"/>
              </a:spcBef>
            </a:pPr>
            <a:endParaRPr lang="en-US" altLang="zh-CN"/>
          </a:p>
          <a:p>
            <a:pPr>
              <a:spcBef>
                <a:spcPts val="0"/>
              </a:spcBef>
            </a:pPr>
            <a:endParaRPr lang="en-US" altLang="zh-CN"/>
          </a:p>
          <a:p>
            <a:pPr>
              <a:spcBef>
                <a:spcPts val="0"/>
              </a:spcBef>
            </a:pPr>
            <a:endParaRPr lang="en-US" altLang="zh-CN" sz="1800"/>
          </a:p>
          <a:p>
            <a:pPr>
              <a:spcBef>
                <a:spcPts val="0"/>
              </a:spcBef>
            </a:pPr>
            <a:endParaRPr lang="en-US" altLang="zh-CN"/>
          </a:p>
          <a:p>
            <a:pPr>
              <a:spcBef>
                <a:spcPts val="0"/>
              </a:spcBef>
            </a:pPr>
            <a:endParaRPr lang="en-US" altLang="zh-CN" sz="1800"/>
          </a:p>
          <a:p>
            <a:pPr>
              <a:spcBef>
                <a:spcPts val="0"/>
              </a:spcBef>
            </a:pPr>
            <a:endParaRPr lang="en-US" altLang="zh-CN" sz="1800"/>
          </a:p>
          <a:p>
            <a:pPr>
              <a:spcBef>
                <a:spcPts val="0"/>
              </a:spcBef>
            </a:pPr>
            <a:r>
              <a:rPr lang="en-US" altLang="zh-CN" sz="1800"/>
              <a:t>Query 2:</a:t>
            </a:r>
            <a:r>
              <a:rPr lang="en-US" altLang="zh-CN" sz="1800" i="1"/>
              <a:t> </a:t>
            </a:r>
            <a:r>
              <a:rPr lang="en-US" altLang="zh-CN" sz="1800"/>
              <a:t> Find top 5 products with the highest profit margin (MSRP - </a:t>
            </a:r>
            <a:r>
              <a:rPr lang="en-US" altLang="zh-CN" sz="1800" err="1"/>
              <a:t>buyPrice</a:t>
            </a:r>
            <a:r>
              <a:rPr lang="en-US" altLang="zh-CN" sz="1800"/>
              <a:t>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700314-E606-9BA6-287B-F2A7405C0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" y="2110866"/>
            <a:ext cx="6546147" cy="1150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B46A69-A2EC-5538-6727-B5D528434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870" y="4450479"/>
            <a:ext cx="6264183" cy="8763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118AEA-2B32-AAD9-E70D-30BF04CAB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736" y="5459309"/>
            <a:ext cx="7239627" cy="1188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DBCE94-6F07-E96C-C8C9-BFB9DDD63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668" y="2110866"/>
            <a:ext cx="5107094" cy="86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69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8C6D3-8EAA-13A4-BA6E-DB279B990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6893AC-CE1F-D6A0-DA88-E31A705CFC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E1842E-EF20-1AFD-5DF3-B006B9AA10BA}"/>
              </a:ext>
            </a:extLst>
          </p:cNvPr>
          <p:cNvSpPr txBox="1"/>
          <p:nvPr/>
        </p:nvSpPr>
        <p:spPr>
          <a:xfrm>
            <a:off x="431738" y="277035"/>
            <a:ext cx="11293537" cy="39703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1800" b="1"/>
              <a:t>Task </a:t>
            </a:r>
            <a:r>
              <a:rPr lang="en-US" altLang="zh-CN" b="1"/>
              <a:t>1.2 </a:t>
            </a:r>
            <a:r>
              <a:rPr lang="en-US" altLang="zh-CN" sz="1800" b="1"/>
              <a:t>– Queries using JOIN</a:t>
            </a:r>
            <a:endParaRPr lang="en-US" altLang="zh-CN" b="1"/>
          </a:p>
          <a:p>
            <a:endParaRPr lang="en-US" altLang="zh-CN" sz="1800" b="1"/>
          </a:p>
          <a:p>
            <a:pPr>
              <a:spcBef>
                <a:spcPts val="0"/>
              </a:spcBef>
            </a:pPr>
            <a:r>
              <a:rPr lang="en-US" altLang="zh-CN" sz="1800"/>
              <a:t>Query 1:</a:t>
            </a:r>
            <a:r>
              <a:rPr lang="en-US" altLang="zh-CN" sz="1800" i="1"/>
              <a:t> </a:t>
            </a:r>
            <a:r>
              <a:rPr lang="en-US" altLang="zh-CN" sz="1800"/>
              <a:t>Find how many customers are assigned to an employee, how many orders have been placed, then calculate the average regardless if the order was Cancelled</a:t>
            </a:r>
            <a:endParaRPr lang="en-US" altLang="zh-CN"/>
          </a:p>
          <a:p>
            <a:pPr>
              <a:spcBef>
                <a:spcPts val="0"/>
              </a:spcBef>
            </a:pPr>
            <a:endParaRPr lang="en-US" altLang="zh-CN"/>
          </a:p>
          <a:p>
            <a:pPr>
              <a:spcBef>
                <a:spcPts val="0"/>
              </a:spcBef>
            </a:pPr>
            <a:endParaRPr lang="en-US" altLang="zh-CN"/>
          </a:p>
          <a:p>
            <a:pPr>
              <a:spcBef>
                <a:spcPts val="0"/>
              </a:spcBef>
            </a:pPr>
            <a:endParaRPr lang="en-US" altLang="zh-CN" sz="1800"/>
          </a:p>
          <a:p>
            <a:pPr>
              <a:spcBef>
                <a:spcPts val="0"/>
              </a:spcBef>
            </a:pPr>
            <a:endParaRPr lang="en-US" altLang="zh-CN"/>
          </a:p>
          <a:p>
            <a:pPr>
              <a:spcBef>
                <a:spcPts val="0"/>
              </a:spcBef>
            </a:pPr>
            <a:endParaRPr lang="en-US" altLang="zh-CN" sz="1800"/>
          </a:p>
          <a:p>
            <a:pPr>
              <a:spcBef>
                <a:spcPts val="0"/>
              </a:spcBef>
            </a:pPr>
            <a:endParaRPr lang="en-US" altLang="zh-CN" sz="1800"/>
          </a:p>
          <a:p>
            <a:pPr>
              <a:spcBef>
                <a:spcPts val="0"/>
              </a:spcBef>
            </a:pPr>
            <a:endParaRPr lang="en-US" altLang="zh-CN" sz="1800"/>
          </a:p>
          <a:p>
            <a:pPr>
              <a:spcBef>
                <a:spcPts val="0"/>
              </a:spcBef>
            </a:pPr>
            <a:endParaRPr lang="en-US" altLang="zh-CN"/>
          </a:p>
          <a:p>
            <a:pPr>
              <a:spcBef>
                <a:spcPts val="0"/>
              </a:spcBef>
            </a:pPr>
            <a:endParaRPr lang="en-US" altLang="zh-CN" sz="1800"/>
          </a:p>
          <a:p>
            <a:pPr>
              <a:spcBef>
                <a:spcPts val="0"/>
              </a:spcBef>
            </a:pPr>
            <a:r>
              <a:rPr lang="en-US" altLang="zh-CN" sz="1800"/>
              <a:t>Query 2:</a:t>
            </a:r>
            <a:r>
              <a:rPr lang="en-US" altLang="zh-CN" sz="1800" i="1"/>
              <a:t> </a:t>
            </a:r>
            <a:r>
              <a:rPr lang="en-US" altLang="zh-CN" sz="1800"/>
              <a:t> Check the number of orders and customers, by country and grouping by Shipped or have other Status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B5615F-97DD-D158-6A94-34A6F640A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669" y="1664722"/>
            <a:ext cx="4290432" cy="13259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99708F-D5C3-53A5-C8EA-50FBFB85D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99" y="1645765"/>
            <a:ext cx="7597798" cy="17832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4923C99-CD27-EAAB-ACF1-5AB141D66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88" y="4434780"/>
            <a:ext cx="6850974" cy="13793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4DDB1E-B512-7CD3-21DD-4B2E2B55D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309" y="4373328"/>
            <a:ext cx="4755292" cy="23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3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8C6D3-8EAA-13A4-BA6E-DB279B990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6893AC-CE1F-D6A0-DA88-E31A705CFC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E1842E-EF20-1AFD-5DF3-B006B9AA10BA}"/>
              </a:ext>
            </a:extLst>
          </p:cNvPr>
          <p:cNvSpPr txBox="1"/>
          <p:nvPr/>
        </p:nvSpPr>
        <p:spPr>
          <a:xfrm>
            <a:off x="431738" y="277035"/>
            <a:ext cx="11293537" cy="39703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1800" b="1"/>
              <a:t>Task </a:t>
            </a:r>
            <a:r>
              <a:rPr lang="en-US" altLang="zh-CN" b="1"/>
              <a:t>1.3 </a:t>
            </a:r>
            <a:r>
              <a:rPr lang="en-US" altLang="zh-CN" sz="1800" b="1"/>
              <a:t>– </a:t>
            </a:r>
            <a:r>
              <a:rPr lang="en-US" altLang="zh-CN" b="1"/>
              <a:t>Subqueries</a:t>
            </a:r>
          </a:p>
          <a:p>
            <a:endParaRPr lang="en-US" altLang="zh-CN" sz="1800" b="1"/>
          </a:p>
          <a:p>
            <a:r>
              <a:rPr lang="en-US" sz="1800">
                <a:ea typeface="+mn-lt"/>
                <a:cs typeface="+mn-lt"/>
              </a:rPr>
              <a:t>Query 1: </a:t>
            </a:r>
            <a:r>
              <a:rPr lang="en-US">
                <a:ea typeface="+mn-lt"/>
                <a:cs typeface="+mn-lt"/>
              </a:rPr>
              <a:t>Calculate </a:t>
            </a:r>
            <a:r>
              <a:rPr lang="en-US" sz="1800">
                <a:ea typeface="+mn-lt"/>
                <a:cs typeface="+mn-lt"/>
              </a:rPr>
              <a:t>the average </a:t>
            </a:r>
            <a:r>
              <a:rPr lang="en-US">
                <a:ea typeface="+mn-lt"/>
                <a:cs typeface="+mn-lt"/>
              </a:rPr>
              <a:t>time an order takes to be shipped and find </a:t>
            </a:r>
          </a:p>
          <a:p>
            <a:r>
              <a:rPr lang="en-US">
                <a:ea typeface="+mn-lt"/>
                <a:cs typeface="+mn-lt"/>
              </a:rPr>
              <a:t>	out </a:t>
            </a:r>
            <a:r>
              <a:rPr lang="en-US" sz="1800">
                <a:ea typeface="+mn-lt"/>
                <a:cs typeface="+mn-lt"/>
              </a:rPr>
              <a:t>if </a:t>
            </a:r>
            <a:r>
              <a:rPr lang="en-US">
                <a:ea typeface="+mn-lt"/>
                <a:cs typeface="+mn-lt"/>
              </a:rPr>
              <a:t>a specific month present significantly more or less delay than other</a:t>
            </a:r>
            <a:endParaRPr lang="en-US"/>
          </a:p>
          <a:p>
            <a:pPr>
              <a:spcBef>
                <a:spcPts val="0"/>
              </a:spcBef>
            </a:pPr>
            <a:endParaRPr lang="en-US" altLang="zh-CN"/>
          </a:p>
          <a:p>
            <a:pPr>
              <a:spcBef>
                <a:spcPts val="0"/>
              </a:spcBef>
            </a:pPr>
            <a:endParaRPr lang="en-US" altLang="zh-CN"/>
          </a:p>
          <a:p>
            <a:pPr>
              <a:spcBef>
                <a:spcPts val="0"/>
              </a:spcBef>
            </a:pPr>
            <a:endParaRPr lang="en-US" altLang="zh-CN" sz="1800"/>
          </a:p>
          <a:p>
            <a:pPr>
              <a:spcBef>
                <a:spcPts val="0"/>
              </a:spcBef>
            </a:pPr>
            <a:endParaRPr lang="en-US" altLang="zh-CN"/>
          </a:p>
          <a:p>
            <a:pPr>
              <a:spcBef>
                <a:spcPts val="0"/>
              </a:spcBef>
            </a:pPr>
            <a:endParaRPr lang="en-US" altLang="zh-CN" sz="1800"/>
          </a:p>
          <a:p>
            <a:pPr>
              <a:spcBef>
                <a:spcPts val="0"/>
              </a:spcBef>
            </a:pPr>
            <a:endParaRPr lang="en-US" altLang="zh-CN" sz="1800"/>
          </a:p>
          <a:p>
            <a:pPr>
              <a:spcBef>
                <a:spcPts val="0"/>
              </a:spcBef>
            </a:pPr>
            <a:endParaRPr lang="en-US" altLang="zh-CN" sz="1800"/>
          </a:p>
          <a:p>
            <a:pPr>
              <a:spcBef>
                <a:spcPts val="0"/>
              </a:spcBef>
            </a:pPr>
            <a:endParaRPr lang="en-US" altLang="zh-CN"/>
          </a:p>
          <a:p>
            <a:pPr>
              <a:spcBef>
                <a:spcPts val="0"/>
              </a:spcBef>
            </a:pPr>
            <a:endParaRPr lang="en-US" altLang="zh-CN" sz="1800"/>
          </a:p>
          <a:p>
            <a:r>
              <a:rPr lang="en-US">
                <a:ea typeface="+mn-lt"/>
                <a:cs typeface="+mn-lt"/>
              </a:rPr>
              <a:t>Query 2: Identify Products Codes that are above </a:t>
            </a:r>
            <a:r>
              <a:rPr lang="en-US" sz="1800">
                <a:ea typeface="+mn-lt"/>
                <a:cs typeface="+mn-lt"/>
              </a:rPr>
              <a:t>the </a:t>
            </a:r>
            <a:r>
              <a:rPr lang="en-US">
                <a:ea typeface="+mn-lt"/>
                <a:cs typeface="+mn-lt"/>
              </a:rPr>
              <a:t>Selling Price average</a:t>
            </a:r>
            <a:endParaRPr lang="en-US"/>
          </a:p>
        </p:txBody>
      </p:sp>
      <p:pic>
        <p:nvPicPr>
          <p:cNvPr id="2" name="Image 1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10F1D303-D832-571D-0F94-3F600DCE47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60"/>
          <a:stretch/>
        </p:blipFill>
        <p:spPr>
          <a:xfrm>
            <a:off x="177758" y="1710379"/>
            <a:ext cx="8562055" cy="1839065"/>
          </a:xfrm>
          <a:prstGeom prst="rect">
            <a:avLst/>
          </a:prstGeom>
        </p:spPr>
      </p:pic>
      <p:pic>
        <p:nvPicPr>
          <p:cNvPr id="5" name="Image 4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BD146677-2A3C-EE55-7966-7B821DFC0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354" y="1506108"/>
            <a:ext cx="2397211" cy="2383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F8CBFA-7043-E75A-6759-8BAEB8DE6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38" y="4571602"/>
            <a:ext cx="4582714" cy="1742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2E5DE8-558F-6F1D-13AE-E7996F938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512412"/>
            <a:ext cx="3581710" cy="19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88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8C6D3-8EAA-13A4-BA6E-DB279B990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6893AC-CE1F-D6A0-DA88-E31A705CFC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E1842E-EF20-1AFD-5DF3-B006B9AA10BA}"/>
              </a:ext>
            </a:extLst>
          </p:cNvPr>
          <p:cNvSpPr txBox="1"/>
          <p:nvPr/>
        </p:nvSpPr>
        <p:spPr>
          <a:xfrm>
            <a:off x="431738" y="277035"/>
            <a:ext cx="11293537" cy="36933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1800" b="1" dirty="0"/>
              <a:t>Task </a:t>
            </a:r>
            <a:r>
              <a:rPr lang="en-US" altLang="zh-CN" b="1" dirty="0"/>
              <a:t>1.4 </a:t>
            </a:r>
            <a:r>
              <a:rPr lang="en-US" altLang="zh-CN" sz="1800" b="1" dirty="0"/>
              <a:t>– </a:t>
            </a:r>
            <a:r>
              <a:rPr lang="en-US" altLang="zh-CN" b="1" dirty="0"/>
              <a:t>Window functions</a:t>
            </a:r>
          </a:p>
          <a:p>
            <a:endParaRPr lang="en-US" altLang="zh-CN" sz="1800" b="1" dirty="0"/>
          </a:p>
          <a:p>
            <a:r>
              <a:rPr lang="en-US" altLang="zh-CN" sz="1800" dirty="0"/>
              <a:t>Query 1:</a:t>
            </a:r>
            <a:r>
              <a:rPr lang="en-US" altLang="zh-CN" sz="1800" i="1" dirty="0"/>
              <a:t> </a:t>
            </a:r>
            <a:r>
              <a:rPr lang="en-US" altLang="zh-CN" dirty="0"/>
              <a:t>Compute the revenue by product and then the % that this product occupy within its product line</a:t>
            </a:r>
          </a:p>
          <a:p>
            <a:pPr>
              <a:spcBef>
                <a:spcPts val="0"/>
              </a:spcBef>
            </a:pPr>
            <a:endParaRPr lang="en-US" altLang="zh-CN" dirty="0"/>
          </a:p>
          <a:p>
            <a:pPr>
              <a:spcBef>
                <a:spcPts val="0"/>
              </a:spcBef>
            </a:pPr>
            <a:endParaRPr lang="en-US" altLang="zh-CN" dirty="0"/>
          </a:p>
          <a:p>
            <a:pPr>
              <a:spcBef>
                <a:spcPts val="0"/>
              </a:spcBef>
            </a:pPr>
            <a:endParaRPr lang="en-US" altLang="zh-CN" sz="1800" dirty="0"/>
          </a:p>
          <a:p>
            <a:pPr>
              <a:spcBef>
                <a:spcPts val="0"/>
              </a:spcBef>
            </a:pPr>
            <a:endParaRPr lang="en-US" altLang="zh-CN" dirty="0"/>
          </a:p>
          <a:p>
            <a:pPr>
              <a:spcBef>
                <a:spcPts val="0"/>
              </a:spcBef>
            </a:pPr>
            <a:endParaRPr lang="en-US" altLang="zh-CN" sz="1800" dirty="0"/>
          </a:p>
          <a:p>
            <a:pPr>
              <a:spcBef>
                <a:spcPts val="0"/>
              </a:spcBef>
            </a:pPr>
            <a:endParaRPr lang="en-US" altLang="zh-CN" sz="1800" dirty="0"/>
          </a:p>
          <a:p>
            <a:pPr>
              <a:spcBef>
                <a:spcPts val="0"/>
              </a:spcBef>
            </a:pPr>
            <a:endParaRPr lang="en-US" altLang="zh-CN" sz="1800" dirty="0"/>
          </a:p>
          <a:p>
            <a:pPr>
              <a:spcBef>
                <a:spcPts val="0"/>
              </a:spcBef>
            </a:pPr>
            <a:endParaRPr lang="en-US" altLang="zh-CN" dirty="0"/>
          </a:p>
          <a:p>
            <a:pPr>
              <a:spcBef>
                <a:spcPts val="0"/>
              </a:spcBef>
            </a:pPr>
            <a:endParaRPr lang="en-US" altLang="zh-CN" sz="1800" dirty="0"/>
          </a:p>
          <a:p>
            <a:pPr>
              <a:spcBef>
                <a:spcPts val="0"/>
              </a:spcBef>
            </a:pPr>
            <a:r>
              <a:rPr lang="en-US" altLang="zh-CN" sz="1800" dirty="0"/>
              <a:t>Query 2:</a:t>
            </a:r>
            <a:r>
              <a:rPr lang="en-US" altLang="zh-CN" sz="1800" i="1" dirty="0"/>
              <a:t> </a:t>
            </a:r>
            <a:r>
              <a:rPr lang="en-US" altLang="zh-CN" sz="1800" dirty="0"/>
              <a:t> Check the number of orders and customers, and rank employees by office</a:t>
            </a:r>
          </a:p>
        </p:txBody>
      </p:sp>
      <p:pic>
        <p:nvPicPr>
          <p:cNvPr id="2" name="Image 1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92EF7B0A-944F-DDA3-B88D-DD5DC8066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63" y="1383055"/>
            <a:ext cx="5608056" cy="2056813"/>
          </a:xfrm>
          <a:prstGeom prst="rect">
            <a:avLst/>
          </a:prstGeom>
        </p:spPr>
      </p:pic>
      <p:pic>
        <p:nvPicPr>
          <p:cNvPr id="4" name="Image 3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860DA886-7868-02BA-EA72-49C292992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426" y="1237735"/>
            <a:ext cx="6230638" cy="2127422"/>
          </a:xfrm>
          <a:prstGeom prst="rect">
            <a:avLst/>
          </a:prstGeom>
        </p:spPr>
      </p:pic>
      <p:pic>
        <p:nvPicPr>
          <p:cNvPr id="5" name="Image 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8BD2765A-F48F-C894-499E-5CC0881CC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57" y="4162810"/>
            <a:ext cx="6137447" cy="2414459"/>
          </a:xfrm>
          <a:prstGeom prst="rect">
            <a:avLst/>
          </a:prstGeom>
        </p:spPr>
      </p:pic>
      <p:pic>
        <p:nvPicPr>
          <p:cNvPr id="7" name="Image 6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91406EE7-975D-07F0-4887-D1087FD9D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029" y="3973727"/>
            <a:ext cx="4245834" cy="256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40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0E78C-5D3D-6801-D141-3B2A26C9A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8BB4E1-0DDA-97D9-846C-1110B9B72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Database 2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2B4B871-B338-1D4A-D568-AEB7209A160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sz="1800" err="1"/>
              <a:t>teamproject</a:t>
            </a:r>
            <a:endParaRPr lang="en-US" sz="1800"/>
          </a:p>
          <a:p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368C9-37DC-FA9A-1AA9-A7EBE632A4C5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>
                <a:solidFill>
                  <a:schemeClr val="accent3">
                    <a:lumMod val="75000"/>
                  </a:schemeClr>
                </a:solidFill>
              </a:rPr>
              <a:t>Data-driven Decisions using SQL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59F453-C794-2C02-7E67-AD0CB316D95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9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83984840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0D35256012E7428AE63A90F5556A90" ma:contentTypeVersion="5" ma:contentTypeDescription="Create a new document." ma:contentTypeScope="" ma:versionID="5e164aec08dee8777f32530eafa20317">
  <xsd:schema xmlns:xsd="http://www.w3.org/2001/XMLSchema" xmlns:xs="http://www.w3.org/2001/XMLSchema" xmlns:p="http://schemas.microsoft.com/office/2006/metadata/properties" xmlns:ns3="758bbb82-67e2-46d5-a2ed-033c399f3c03" targetNamespace="http://schemas.microsoft.com/office/2006/metadata/properties" ma:root="true" ma:fieldsID="cb0a4be911ca7ae124732700f95a0857" ns3:_="">
    <xsd:import namespace="758bbb82-67e2-46d5-a2ed-033c399f3c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bbb82-67e2-46d5-a2ed-033c399f3c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CAA1C6F-6B28-448A-B55A-4BA682F35AD9}">
  <ds:schemaRefs>
    <ds:schemaRef ds:uri="758bbb82-67e2-46d5-a2ed-033c399f3c0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0AD9BE2-6B3D-4616-B044-300A8177DEA5}">
  <ds:schemaRefs>
    <ds:schemaRef ds:uri="758bbb82-67e2-46d5-a2ed-033c399f3c03"/>
    <ds:schemaRef ds:uri="http://purl.org/dc/elements/1.1/"/>
    <ds:schemaRef ds:uri="http://schemas.microsoft.com/office/2006/metadata/properties"/>
    <ds:schemaRef ds:uri="http://www.w3.org/XML/1998/namespace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74</TotalTime>
  <Words>813</Words>
  <Application>Microsoft Office PowerPoint</Application>
  <PresentationFormat>Widescreen</PresentationFormat>
  <Paragraphs>156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等线</vt:lpstr>
      <vt:lpstr>微软雅黑</vt:lpstr>
      <vt:lpstr>Abadi</vt:lpstr>
      <vt:lpstr>Arial</vt:lpstr>
      <vt:lpstr>Calibri</vt:lpstr>
      <vt:lpstr>Posterama</vt:lpstr>
      <vt:lpstr>Posterama Text Black</vt:lpstr>
      <vt:lpstr>Posterama Text SemiBold</vt:lpstr>
      <vt:lpstr>Custom​​</vt:lpstr>
      <vt:lpstr>Data Discovery with SQL:  From Queries to Clarity</vt:lpstr>
      <vt:lpstr>Agenda</vt:lpstr>
      <vt:lpstr>Database 1 tasks</vt:lpstr>
      <vt:lpstr>Insights</vt:lpstr>
      <vt:lpstr>Aim of the queries</vt:lpstr>
      <vt:lpstr>PowerPoint Presentation</vt:lpstr>
      <vt:lpstr>PowerPoint Presentation</vt:lpstr>
      <vt:lpstr>PowerPoint Presentation</vt:lpstr>
      <vt:lpstr>Database 2</vt:lpstr>
      <vt:lpstr>Recommendations</vt:lpstr>
      <vt:lpstr>Database 3</vt:lpstr>
      <vt:lpstr>Relevance of the dataset</vt:lpstr>
      <vt:lpstr>PowerPoint Presentation</vt:lpstr>
      <vt:lpstr>Business value</vt:lpstr>
      <vt:lpstr>Thank you</vt:lpstr>
      <vt:lpstr>Reflection What we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CÓRDOVA Héctor</dc:creator>
  <cp:lastModifiedBy>CÓRDOVA Héctor</cp:lastModifiedBy>
  <cp:revision>6</cp:revision>
  <dcterms:created xsi:type="dcterms:W3CDTF">2024-10-06T17:15:07Z</dcterms:created>
  <dcterms:modified xsi:type="dcterms:W3CDTF">2024-10-16T13:05:11Z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0x0101007D0D35256012E7428AE63A90F5556A90</vt:lpwstr>
  </property>
</Properties>
</file>